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91" r:id="rId3"/>
    <p:sldId id="292" r:id="rId4"/>
    <p:sldId id="257" r:id="rId5"/>
    <p:sldId id="258" r:id="rId6"/>
    <p:sldId id="259" r:id="rId7"/>
    <p:sldId id="260" r:id="rId8"/>
    <p:sldId id="261" r:id="rId9"/>
    <p:sldId id="262" r:id="rId10"/>
    <p:sldId id="273" r:id="rId11"/>
    <p:sldId id="263" r:id="rId12"/>
    <p:sldId id="282" r:id="rId13"/>
    <p:sldId id="287" r:id="rId14"/>
    <p:sldId id="275" r:id="rId15"/>
    <p:sldId id="265" r:id="rId16"/>
    <p:sldId id="293" r:id="rId17"/>
    <p:sldId id="283" r:id="rId18"/>
    <p:sldId id="284" r:id="rId19"/>
    <p:sldId id="266" r:id="rId20"/>
    <p:sldId id="277" r:id="rId21"/>
    <p:sldId id="285" r:id="rId22"/>
    <p:sldId id="267" r:id="rId23"/>
    <p:sldId id="288" r:id="rId24"/>
    <p:sldId id="289" r:id="rId25"/>
    <p:sldId id="290" r:id="rId26"/>
    <p:sldId id="276" r:id="rId27"/>
    <p:sldId id="268" r:id="rId28"/>
    <p:sldId id="270" r:id="rId29"/>
    <p:sldId id="286" r:id="rId30"/>
    <p:sldId id="271" r:id="rId31"/>
    <p:sldId id="281" r:id="rId32"/>
    <p:sldId id="278" r:id="rId33"/>
    <p:sldId id="272" r:id="rId34"/>
    <p:sldId id="27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Progress Made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Testing</c:v>
                </c:pt>
                <c:pt idx="2">
                  <c:v>Software Development</c:v>
                </c:pt>
                <c:pt idx="3">
                  <c:v>Hardware Development</c:v>
                </c:pt>
                <c:pt idx="4">
                  <c:v>Research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56</c:v>
                </c:pt>
                <c:pt idx="1">
                  <c:v>45</c:v>
                </c:pt>
                <c:pt idx="2">
                  <c:v>55</c:v>
                </c:pt>
                <c:pt idx="3">
                  <c:v>40</c:v>
                </c:pt>
                <c:pt idx="4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0104192"/>
        <c:axId val="220104584"/>
      </c:barChart>
      <c:catAx>
        <c:axId val="220104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104584"/>
        <c:crosses val="autoZero"/>
        <c:auto val="1"/>
        <c:lblAlgn val="ctr"/>
        <c:lblOffset val="100"/>
        <c:noMultiLvlLbl val="0"/>
      </c:catAx>
      <c:valAx>
        <c:axId val="220104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10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1B91-6CB7-4358-BDF6-1DF08293342E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53D-08AE-4F8C-9673-4F0FB05E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3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1B91-6CB7-4358-BDF6-1DF08293342E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53D-08AE-4F8C-9673-4F0FB05E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4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1B91-6CB7-4358-BDF6-1DF08293342E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53D-08AE-4F8C-9673-4F0FB05E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5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1B91-6CB7-4358-BDF6-1DF08293342E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53D-08AE-4F8C-9673-4F0FB05E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36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1B91-6CB7-4358-BDF6-1DF08293342E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53D-08AE-4F8C-9673-4F0FB05E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51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1B91-6CB7-4358-BDF6-1DF08293342E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53D-08AE-4F8C-9673-4F0FB05E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9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1B91-6CB7-4358-BDF6-1DF08293342E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53D-08AE-4F8C-9673-4F0FB05E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02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1B91-6CB7-4358-BDF6-1DF08293342E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53D-08AE-4F8C-9673-4F0FB05E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14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1B91-6CB7-4358-BDF6-1DF08293342E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53D-08AE-4F8C-9673-4F0FB05E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0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1B91-6CB7-4358-BDF6-1DF08293342E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B10A53D-08AE-4F8C-9673-4F0FB05E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8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1B91-6CB7-4358-BDF6-1DF08293342E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53D-08AE-4F8C-9673-4F0FB05E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5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1B91-6CB7-4358-BDF6-1DF08293342E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53D-08AE-4F8C-9673-4F0FB05E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1B91-6CB7-4358-BDF6-1DF08293342E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53D-08AE-4F8C-9673-4F0FB05E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0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1B91-6CB7-4358-BDF6-1DF08293342E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53D-08AE-4F8C-9673-4F0FB05E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1B91-6CB7-4358-BDF6-1DF08293342E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53D-08AE-4F8C-9673-4F0FB05E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1B91-6CB7-4358-BDF6-1DF08293342E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53D-08AE-4F8C-9673-4F0FB05E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7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1B91-6CB7-4358-BDF6-1DF08293342E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53D-08AE-4F8C-9673-4F0FB05E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2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961B91-6CB7-4358-BDF6-1DF08293342E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10A53D-08AE-4F8C-9673-4F0FB05E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1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Auto-Logger</a:t>
            </a:r>
            <a:br>
              <a:rPr lang="en-US" dirty="0" smtClean="0"/>
            </a:br>
            <a:r>
              <a:rPr lang="en-US" sz="3600" dirty="0" smtClean="0"/>
              <a:t>Sponsored by Florida Solar Energy Center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77245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Group #13</a:t>
            </a:r>
          </a:p>
          <a:p>
            <a:r>
              <a:rPr lang="en-US" sz="2000" dirty="0" smtClean="0"/>
              <a:t>Hassan Siddiqui (EE)</a:t>
            </a:r>
          </a:p>
          <a:p>
            <a:r>
              <a:rPr lang="en-US" sz="2000" dirty="0" smtClean="0"/>
              <a:t>Zachary Ross</a:t>
            </a:r>
            <a:r>
              <a:rPr lang="en-US" sz="2000" dirty="0"/>
              <a:t> (EE)</a:t>
            </a:r>
            <a:endParaRPr lang="en-US" sz="2000" dirty="0" smtClean="0"/>
          </a:p>
          <a:p>
            <a:r>
              <a:rPr lang="en-US" sz="2000" dirty="0" smtClean="0"/>
              <a:t>Justin Wright</a:t>
            </a:r>
            <a:r>
              <a:rPr lang="en-US" sz="2000" dirty="0"/>
              <a:t> (EE)</a:t>
            </a:r>
          </a:p>
        </p:txBody>
      </p:sp>
    </p:spTree>
    <p:extLst>
      <p:ext uri="{BB962C8B-B14F-4D97-AF65-F5344CB8AC3E}">
        <p14:creationId xmlns:p14="http://schemas.microsoft.com/office/powerpoint/2010/main" val="335875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ESP-12E Additional Functionality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Provides various Low Power operating modes</a:t>
            </a:r>
          </a:p>
          <a:p>
            <a:r>
              <a:rPr lang="en-US" dirty="0" smtClean="0"/>
              <a:t>Additional GPIO pins for custom firmware applications</a:t>
            </a:r>
          </a:p>
          <a:p>
            <a:r>
              <a:rPr lang="en-US" dirty="0" smtClean="0"/>
              <a:t>Fast sleep/wake context switching </a:t>
            </a:r>
            <a:br>
              <a:rPr lang="en-US" dirty="0" smtClean="0"/>
            </a:br>
            <a:endParaRPr lang="en-US" dirty="0" smtClean="0"/>
          </a:p>
          <a:p>
            <a:r>
              <a:rPr lang="en-US" i="1" dirty="0" smtClean="0"/>
              <a:t>Light-Sleep</a:t>
            </a:r>
            <a:r>
              <a:rPr lang="en-US" dirty="0" smtClean="0"/>
              <a:t> Mode:</a:t>
            </a:r>
          </a:p>
          <a:p>
            <a:pPr lvl="1"/>
            <a:r>
              <a:rPr lang="en-US" dirty="0" smtClean="0"/>
              <a:t>Less than 1mA operating current</a:t>
            </a:r>
          </a:p>
          <a:p>
            <a:pPr lvl="1"/>
            <a:r>
              <a:rPr lang="en-US" dirty="0" smtClean="0"/>
              <a:t>300mS wake time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730" y="2667000"/>
            <a:ext cx="4162739" cy="3124200"/>
          </a:xfrm>
        </p:spPr>
      </p:pic>
    </p:spTree>
    <p:extLst>
      <p:ext uri="{BB962C8B-B14F-4D97-AF65-F5344CB8AC3E}">
        <p14:creationId xmlns:p14="http://schemas.microsoft.com/office/powerpoint/2010/main" val="152862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Comparison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Copernicus 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Tracking Sensitivity: -160dBm</a:t>
            </a:r>
          </a:p>
          <a:p>
            <a:r>
              <a:rPr lang="en-US" dirty="0" smtClean="0"/>
              <a:t>Location Accuracy: </a:t>
            </a:r>
            <a:r>
              <a:rPr lang="en-US" dirty="0"/>
              <a:t>±</a:t>
            </a:r>
            <a:r>
              <a:rPr lang="en-US" dirty="0" smtClean="0"/>
              <a:t>7.6m</a:t>
            </a:r>
          </a:p>
          <a:p>
            <a:r>
              <a:rPr lang="en-US" dirty="0" smtClean="0"/>
              <a:t>Power Consumption: 132mW</a:t>
            </a:r>
          </a:p>
          <a:p>
            <a:r>
              <a:rPr lang="en-US" dirty="0" smtClean="0"/>
              <a:t>Update Rate: 1Hz</a:t>
            </a:r>
            <a:endParaRPr lang="en-US" dirty="0"/>
          </a:p>
          <a:p>
            <a:pPr marL="285750" lvl="1"/>
            <a:r>
              <a:rPr lang="en-US" sz="1800" dirty="0"/>
              <a:t>Operating Temperature: -40 °C to 85 °C</a:t>
            </a:r>
          </a:p>
          <a:p>
            <a:r>
              <a:rPr lang="en-US" dirty="0" smtClean="0"/>
              <a:t>Dimensions: </a:t>
            </a:r>
            <a:r>
              <a:rPr lang="en-US" dirty="0"/>
              <a:t>19mm x 19mm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FGPMMOPA6B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Tracking Sensitivity</a:t>
            </a:r>
            <a:r>
              <a:rPr lang="en-US" dirty="0" smtClean="0"/>
              <a:t>: -165dBm</a:t>
            </a:r>
            <a:endParaRPr lang="en-US" dirty="0"/>
          </a:p>
          <a:p>
            <a:r>
              <a:rPr lang="en-US" dirty="0"/>
              <a:t>Location Accuracy</a:t>
            </a:r>
            <a:r>
              <a:rPr lang="en-US" dirty="0" smtClean="0"/>
              <a:t>: ±3m</a:t>
            </a:r>
            <a:endParaRPr lang="en-US" dirty="0"/>
          </a:p>
          <a:p>
            <a:r>
              <a:rPr lang="en-US" dirty="0"/>
              <a:t>Power Consumption</a:t>
            </a:r>
            <a:r>
              <a:rPr lang="en-US" dirty="0" smtClean="0"/>
              <a:t>: 138.6mW</a:t>
            </a:r>
            <a:endParaRPr lang="en-US" dirty="0"/>
          </a:p>
          <a:p>
            <a:r>
              <a:rPr lang="en-US" dirty="0"/>
              <a:t>Update Rate: 10Hz</a:t>
            </a:r>
          </a:p>
          <a:p>
            <a:pPr marL="285750" lvl="1"/>
            <a:r>
              <a:rPr lang="en-US" sz="1800" dirty="0"/>
              <a:t>Operating Temperature: -40 °C to 85 °C</a:t>
            </a:r>
          </a:p>
          <a:p>
            <a:r>
              <a:rPr lang="en-US" dirty="0"/>
              <a:t>Dimensions: 16mm x 16mm</a:t>
            </a:r>
          </a:p>
        </p:txBody>
      </p:sp>
    </p:spTree>
    <p:extLst>
      <p:ext uri="{BB962C8B-B14F-4D97-AF65-F5344CB8AC3E}">
        <p14:creationId xmlns:p14="http://schemas.microsoft.com/office/powerpoint/2010/main" val="3587372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Schematic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22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01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OBD-II Interface Capabilities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Internal Combustion Engine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Electric Engine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72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OBD-II to UART Conversion Overview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4294967295"/>
          </p:nvPr>
        </p:nvSpPr>
        <p:spPr>
          <a:xfrm>
            <a:off x="1368980" y="2676310"/>
            <a:ext cx="9956745" cy="24558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Our device is compatible with  most OBD-II protocols</a:t>
            </a:r>
          </a:p>
          <a:p>
            <a:pPr lvl="1"/>
            <a:r>
              <a:rPr lang="en-US" dirty="0" smtClean="0"/>
              <a:t>CAN, KWP2000, ISO 9141-2, VPW, PWM, and raw CAN</a:t>
            </a:r>
            <a:endParaRPr lang="en-US" dirty="0"/>
          </a:p>
          <a:p>
            <a:r>
              <a:rPr lang="en-US" dirty="0" smtClean="0"/>
              <a:t>Two ICs were needed </a:t>
            </a:r>
            <a:r>
              <a:rPr lang="en-US" smtClean="0"/>
              <a:t>to communicate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09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OBD-II to UART Conversion Overview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4294967295"/>
          </p:nvPr>
        </p:nvSpPr>
        <p:spPr>
          <a:xfrm>
            <a:off x="1368981" y="2676310"/>
            <a:ext cx="4895056" cy="24558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Two chips were utilized to communicate with different </a:t>
            </a:r>
            <a:endParaRPr lang="en-US" dirty="0"/>
          </a:p>
        </p:txBody>
      </p:sp>
      <p:pic>
        <p:nvPicPr>
          <p:cNvPr id="3078" name="Picture 6" descr="1PCS MCP2551 MCP2551-I/SN IC TRANSCEIVER CAN HI-SPD 8-SOIC NEW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667" y="22746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obd2-shop.eu/images/stn1110_soic-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883" y="2274671"/>
            <a:ext cx="3400425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166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Standby – Vehicle Parked</a:t>
            </a:r>
          </a:p>
          <a:p>
            <a:pPr lvl="1"/>
            <a:r>
              <a:rPr lang="en-US" dirty="0" smtClean="0"/>
              <a:t>Entire device in Low Power</a:t>
            </a:r>
          </a:p>
          <a:p>
            <a:pPr lvl="1"/>
            <a:r>
              <a:rPr lang="en-US" dirty="0" smtClean="0"/>
              <a:t>MCU awakens periodically to check vehicle engine status</a:t>
            </a:r>
          </a:p>
          <a:p>
            <a:r>
              <a:rPr lang="en-US" dirty="0" smtClean="0"/>
              <a:t>Wake Up – Engine Started</a:t>
            </a:r>
          </a:p>
          <a:p>
            <a:pPr lvl="1"/>
            <a:r>
              <a:rPr lang="en-US" dirty="0" smtClean="0"/>
              <a:t>Vehicle localization</a:t>
            </a:r>
          </a:p>
          <a:p>
            <a:pPr lvl="1"/>
            <a:r>
              <a:rPr lang="en-US" dirty="0" smtClean="0"/>
              <a:t>Location dependent startup log</a:t>
            </a:r>
          </a:p>
          <a:p>
            <a:pPr lvl="2"/>
            <a:r>
              <a:rPr lang="en-US" dirty="0" smtClean="0"/>
              <a:t>Logs parking duration, date, time and location if identified as on campus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07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002" y="2768599"/>
            <a:ext cx="10018713" cy="31242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Localization/Acquisition – Vehicle Operational</a:t>
            </a:r>
            <a:endParaRPr lang="en-US" dirty="0"/>
          </a:p>
          <a:p>
            <a:pPr lvl="1"/>
            <a:r>
              <a:rPr lang="en-US" dirty="0" smtClean="0"/>
              <a:t>MCU identifies vehicle location</a:t>
            </a:r>
          </a:p>
          <a:p>
            <a:pPr lvl="1"/>
            <a:r>
              <a:rPr lang="en-US" dirty="0" smtClean="0"/>
              <a:t>Collects or ignores data depending on current location</a:t>
            </a:r>
          </a:p>
          <a:p>
            <a:pPr lvl="2"/>
            <a:r>
              <a:rPr lang="en-US" dirty="0" smtClean="0"/>
              <a:t>For privacy reasons, the Auto Logger will not continuously log transportation data</a:t>
            </a:r>
            <a:endParaRPr lang="en-US" dirty="0"/>
          </a:p>
          <a:p>
            <a:r>
              <a:rPr lang="en-US" dirty="0" smtClean="0"/>
              <a:t>Transmission – Vehicle Parked on UCF Campus</a:t>
            </a:r>
          </a:p>
          <a:p>
            <a:pPr lvl="1"/>
            <a:r>
              <a:rPr lang="en-US" dirty="0" smtClean="0"/>
              <a:t>GPS module in Low Power</a:t>
            </a:r>
          </a:p>
          <a:p>
            <a:pPr lvl="1"/>
            <a:r>
              <a:rPr lang="en-US" dirty="0" smtClean="0"/>
              <a:t>Attempt to establish reliable Wi-Fi connection with database</a:t>
            </a:r>
          </a:p>
          <a:p>
            <a:pPr lvl="1"/>
            <a:r>
              <a:rPr lang="en-US" dirty="0" smtClean="0"/>
              <a:t>If successful, transmit newly collected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22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 and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Data logs will be stored on the micro SD card in a cyclical manner</a:t>
            </a:r>
          </a:p>
          <a:p>
            <a:pPr lvl="1"/>
            <a:r>
              <a:rPr lang="en-US" dirty="0" smtClean="0"/>
              <a:t>For reliability reasons, the entire volume of the memory will be utilized before any logs are over-written or deleted</a:t>
            </a:r>
          </a:p>
          <a:p>
            <a:r>
              <a:rPr lang="en-US" dirty="0" smtClean="0"/>
              <a:t>Logs will be populated with pertinent data gathered by the device </a:t>
            </a:r>
          </a:p>
          <a:p>
            <a:r>
              <a:rPr lang="en-US" dirty="0" smtClean="0"/>
              <a:t>Logs will be formatted using the following nomenclature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YYMMDD.hhmmss</a:t>
            </a:r>
            <a:r>
              <a:rPr lang="en-US" dirty="0" smtClean="0"/>
              <a:t>” denoting Year, Month and Day followed by the hour, minute and second the log was captured</a:t>
            </a:r>
          </a:p>
          <a:p>
            <a:pPr lvl="1"/>
            <a:r>
              <a:rPr lang="en-US" dirty="0" smtClean="0"/>
              <a:t>Military time will be used to prevent confusion between AM and PM readings</a:t>
            </a:r>
          </a:p>
          <a:p>
            <a:r>
              <a:rPr lang="en-US" dirty="0" smtClean="0"/>
              <a:t>Logs are stored as text files for simplicity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1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078" y="461211"/>
            <a:ext cx="10018713" cy="1752599"/>
          </a:xfrm>
        </p:spPr>
        <p:txBody>
          <a:bodyPr/>
          <a:lstStyle/>
          <a:p>
            <a:r>
              <a:rPr lang="en-US" dirty="0" smtClean="0"/>
              <a:t>Real Time Clock DS1307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DS1307 was chosen as the RTC because of compatibility with ATmega2560</a:t>
            </a:r>
          </a:p>
          <a:p>
            <a:r>
              <a:rPr lang="en-US" dirty="0" smtClean="0"/>
              <a:t>DS1307 runs in LPM while the car is off</a:t>
            </a:r>
          </a:p>
          <a:p>
            <a:r>
              <a:rPr lang="en-US" dirty="0" smtClean="0"/>
              <a:t>Helps keep track of time parked and time stamps data logs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465" y="685800"/>
            <a:ext cx="2534652" cy="253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8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Mobile Data </a:t>
            </a:r>
            <a:r>
              <a:rPr lang="en-US" dirty="0"/>
              <a:t>Log</a:t>
            </a:r>
            <a:br>
              <a:rPr lang="en-US" dirty="0"/>
            </a:br>
            <a:r>
              <a:rPr lang="en-US" sz="2400" dirty="0"/>
              <a:t>File name: </a:t>
            </a:r>
            <a:r>
              <a:rPr lang="en-US" sz="2400" dirty="0" smtClean="0"/>
              <a:t>160607.093016.txt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Internal Combustion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Vehicle Make/Model</a:t>
            </a:r>
          </a:p>
          <a:p>
            <a:r>
              <a:rPr lang="en-US" dirty="0" smtClean="0"/>
              <a:t>Engine Load</a:t>
            </a:r>
          </a:p>
          <a:p>
            <a:r>
              <a:rPr lang="en-US" dirty="0" smtClean="0"/>
              <a:t>Vehicle Speed</a:t>
            </a:r>
          </a:p>
          <a:p>
            <a:r>
              <a:rPr lang="en-US" dirty="0" smtClean="0"/>
              <a:t>Vehicle Location</a:t>
            </a:r>
          </a:p>
          <a:p>
            <a:r>
              <a:rPr lang="en-US" dirty="0" smtClean="0"/>
              <a:t>Fuel Level</a:t>
            </a:r>
          </a:p>
          <a:p>
            <a:r>
              <a:rPr lang="en-US" dirty="0" smtClean="0"/>
              <a:t>Fuel Economy/Consumption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Electric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Vehicle Make/Model</a:t>
            </a:r>
          </a:p>
          <a:p>
            <a:r>
              <a:rPr lang="en-US" dirty="0" smtClean="0"/>
              <a:t>Battery Health</a:t>
            </a:r>
          </a:p>
          <a:p>
            <a:r>
              <a:rPr lang="en-US" dirty="0" smtClean="0"/>
              <a:t>Battery State of Charge</a:t>
            </a:r>
          </a:p>
          <a:p>
            <a:r>
              <a:rPr lang="en-US" dirty="0" smtClean="0"/>
              <a:t>Vehicle cabin temperature</a:t>
            </a:r>
          </a:p>
          <a:p>
            <a:r>
              <a:rPr lang="en-US" dirty="0" smtClean="0"/>
              <a:t>Atmospheric temperature</a:t>
            </a:r>
          </a:p>
          <a:p>
            <a:r>
              <a:rPr lang="en-US" dirty="0" smtClean="0"/>
              <a:t>“Fuel”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4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Static Data Log</a:t>
            </a:r>
            <a:br>
              <a:rPr lang="en-US" dirty="0" smtClean="0"/>
            </a:br>
            <a:r>
              <a:rPr lang="en-US" sz="2400" dirty="0" smtClean="0"/>
              <a:t>File Name: 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Date</a:t>
            </a:r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Parking Duration</a:t>
            </a:r>
          </a:p>
        </p:txBody>
      </p:sp>
    </p:spTree>
    <p:extLst>
      <p:ext uri="{BB962C8B-B14F-4D97-AF65-F5344CB8AC3E}">
        <p14:creationId xmlns:p14="http://schemas.microsoft.com/office/powerpoint/2010/main" val="373541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06885"/>
            <a:ext cx="10018713" cy="1752599"/>
          </a:xfrm>
        </p:spPr>
        <p:txBody>
          <a:bodyPr/>
          <a:lstStyle/>
          <a:p>
            <a:r>
              <a:rPr lang="en-US" dirty="0" smtClean="0"/>
              <a:t>Power Evaluation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333499"/>
                <a:ext cx="10018713" cy="3124201"/>
              </a:xfrm>
            </p:spPr>
            <p:txBody>
              <a:bodyPr/>
              <a:lstStyle/>
              <a:p>
                <a:r>
                  <a:rPr lang="en-US" dirty="0" smtClean="0"/>
                  <a:t>Lead-Acid batteries not designed to support charge depletion</a:t>
                </a:r>
              </a:p>
              <a:p>
                <a:pPr lvl="1"/>
                <a:r>
                  <a:rPr lang="en-US" dirty="0" smtClean="0"/>
                  <a:t>Charge capacity </a:t>
                </a:r>
                <a:r>
                  <a:rPr lang="en-US" b="1" dirty="0" smtClean="0"/>
                  <a:t>cannot </a:t>
                </a:r>
                <a:r>
                  <a:rPr lang="en-US" dirty="0" smtClean="0"/>
                  <a:t>drop below 80% otherwise the battery would be irreversibly damaged</a:t>
                </a:r>
              </a:p>
              <a:p>
                <a:pPr lvl="1">
                  <a:spcAft>
                    <a:spcPts val="0"/>
                  </a:spcAft>
                </a:pPr>
                <a:r>
                  <a:rPr lang="en-US" dirty="0" smtClean="0"/>
                  <a:t>Utilize </a:t>
                </a:r>
                <a:r>
                  <a:rPr lang="en-US" dirty="0" err="1"/>
                  <a:t>Peukert's</a:t>
                </a:r>
                <a:r>
                  <a:rPr lang="en-US" dirty="0"/>
                  <a:t> Formula for Battery Discharge </a:t>
                </a:r>
                <a:r>
                  <a:rPr lang="en-US" dirty="0" smtClean="0"/>
                  <a:t>Time to estimate battery life using the worst case value of </a:t>
                </a:r>
                <a:r>
                  <a:rPr lang="en-US" dirty="0" err="1"/>
                  <a:t>P</a:t>
                </a:r>
                <a:r>
                  <a:rPr lang="en-US" dirty="0" err="1" smtClean="0"/>
                  <a:t>eukert’s</a:t>
                </a:r>
                <a:r>
                  <a:rPr lang="en-US" dirty="0" smtClean="0"/>
                  <a:t> number (n=1.3)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Discharge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Time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Charge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Cap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𝑎𝑐𝑖𝑡𝑦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𝑐𝑢𝑟𝑟𝑒𝑛𝑡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peukert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num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333499"/>
                <a:ext cx="10018713" cy="3124201"/>
              </a:xfrm>
              <a:blipFill rotWithShape="0">
                <a:blip r:embed="rId2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40397"/>
              </p:ext>
            </p:extLst>
          </p:nvPr>
        </p:nvGraphicFramePr>
        <p:xfrm>
          <a:off x="353969" y="4510069"/>
          <a:ext cx="4631690" cy="1902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9660"/>
                <a:gridCol w="1771015"/>
                <a:gridCol w="177101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Component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Peak Current Draw(mA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Low Power Current  Draw (mA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63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effectLst/>
                        </a:rPr>
                        <a:t>MCU</a:t>
                      </a:r>
                      <a:endParaRPr lang="en-US" sz="11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200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.015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77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effectLst/>
                        </a:rPr>
                        <a:t>Wi-Fi Module</a:t>
                      </a:r>
                      <a:endParaRPr lang="en-US" sz="11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170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.05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83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effectLst/>
                        </a:rPr>
                        <a:t>GPS Module</a:t>
                      </a:r>
                      <a:endParaRPr lang="en-US" sz="11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75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.015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9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0">
                          <a:effectLst/>
                        </a:rPr>
                        <a:t>MicroSD</a:t>
                      </a:r>
                      <a:endParaRPr lang="en-US" sz="11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80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.015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effectLst/>
                        </a:rPr>
                        <a:t>LCD</a:t>
                      </a:r>
                      <a:endParaRPr lang="en-US" sz="11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50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.015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1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</a:rPr>
                        <a:t>Total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575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.56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34446" y="4309468"/>
                <a:ext cx="6674427" cy="1948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𝟐𝟎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%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𝑫𝒊𝒔𝒄𝒉𝒂𝒓𝒈𝒆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𝑻𝒊𝒎𝒆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𝟒𝟓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𝟓𝟕𝟓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U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∗(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𝟏𝟖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𝟒𝟕𝟖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𝒉𝒐𝒖𝒓𝒔</m:t>
                      </m:r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en-US" sz="1600" i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Equation </a:t>
                </a:r>
                <a:r>
                  <a:rPr lang="en-US" sz="1600" i="1" dirty="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sz="1600" i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- Lead Acid Battery Discharge Time with Peak Load</a:t>
                </a:r>
                <a:endParaRPr lang="en-US" sz="1600" i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𝟐𝟎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%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𝑫𝒊𝒔𝒄𝒉𝒂𝒓𝒈𝒆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𝑻𝒊𝒎𝒆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𝟒𝟓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𝟎𝟎𝟎𝟓𝟔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U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∗(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𝟏𝟓𝟏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𝟗𝟏𝟒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𝒉𝒐𝒖𝒓𝒔</m:t>
                      </m:r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en-US" sz="1600" i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Equation </a:t>
                </a:r>
                <a:r>
                  <a:rPr lang="en-US" sz="1600" i="1" dirty="0" smtClean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1600" i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- Lead Acid Battery Discharge Time with LPM Load</a:t>
                </a:r>
                <a:endParaRPr lang="en-US" sz="1600" i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446" y="4309468"/>
                <a:ext cx="6674427" cy="1948610"/>
              </a:xfrm>
              <a:prstGeom prst="rect">
                <a:avLst/>
              </a:prstGeom>
              <a:blipFill rotWithShape="0"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3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NMEA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Ex: </a:t>
            </a:r>
            <a:r>
              <a:rPr lang="en-US" sz="2000" dirty="0"/>
              <a:t>$</a:t>
            </a:r>
            <a:r>
              <a:rPr lang="en-US" sz="2000" dirty="0" smtClean="0"/>
              <a:t>GPRMC,064951.000,A,</a:t>
            </a:r>
            <a:r>
              <a:rPr lang="en-US" sz="2000" b="1" dirty="0" smtClean="0"/>
              <a:t>2307.1256,N,12016.4438,E,0.03</a:t>
            </a:r>
            <a:r>
              <a:rPr lang="en-US" sz="2000" dirty="0" smtClean="0"/>
              <a:t>,165.48,260406,3.05,W,A*55</a:t>
            </a:r>
          </a:p>
          <a:p>
            <a:pPr lvl="1"/>
            <a:r>
              <a:rPr lang="en-US" dirty="0" smtClean="0"/>
              <a:t>Desired values are Latitude and Longitude (</a:t>
            </a:r>
            <a:r>
              <a:rPr lang="en-US" dirty="0" err="1" smtClean="0"/>
              <a:t>DDmm.ssss</a:t>
            </a:r>
            <a:r>
              <a:rPr lang="en-US" dirty="0" smtClean="0"/>
              <a:t>) and Current Speed (knots)</a:t>
            </a:r>
          </a:p>
          <a:p>
            <a:pPr lvl="1"/>
            <a:r>
              <a:rPr lang="en-US" dirty="0" smtClean="0"/>
              <a:t>Standard NMEA output sentences provide significantly more information than needed</a:t>
            </a:r>
          </a:p>
          <a:p>
            <a:r>
              <a:rPr lang="en-US" dirty="0" smtClean="0"/>
              <a:t>Open Source libraries available for parsing of information for easy accessibility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3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Module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GPS's are very </a:t>
            </a:r>
            <a:r>
              <a:rPr lang="en-US" dirty="0" smtClean="0"/>
              <a:t>sensitive to noise, so LDO</a:t>
            </a:r>
            <a:r>
              <a:rPr lang="en-US" dirty="0"/>
              <a:t> </a:t>
            </a:r>
            <a:r>
              <a:rPr lang="en-US" dirty="0" smtClean="0"/>
              <a:t>regulators have been implemented to reduce noise</a:t>
            </a:r>
          </a:p>
          <a:p>
            <a:r>
              <a:rPr lang="en-US" dirty="0" smtClean="0"/>
              <a:t>Module will maintain a minimum refresh rate of 1Hz so that most accurate data is available upon request by the MCU</a:t>
            </a:r>
          </a:p>
          <a:p>
            <a:r>
              <a:rPr lang="en-US" dirty="0" smtClean="0"/>
              <a:t>MCU will determine if the vehicle is within the footprint of the UCF main campus. Footprint defined as:</a:t>
            </a:r>
          </a:p>
          <a:p>
            <a:pPr lvl="1"/>
            <a:r>
              <a:rPr lang="en-US" dirty="0" smtClean="0"/>
              <a:t>28°36'41.3”N, 81°12'24.8''W  to  28°35'33.8''N, 81°11'17.4''W</a:t>
            </a:r>
          </a:p>
          <a:p>
            <a:r>
              <a:rPr lang="en-US" dirty="0" smtClean="0"/>
              <a:t>NMEA supplies current speed in knots</a:t>
            </a:r>
          </a:p>
          <a:p>
            <a:pPr lvl="1"/>
            <a:r>
              <a:rPr lang="en-US" dirty="0" smtClean="0"/>
              <a:t>1 Knot = 1.15078 MPH</a:t>
            </a:r>
          </a:p>
        </p:txBody>
      </p:sp>
    </p:spTree>
    <p:extLst>
      <p:ext uri="{BB962C8B-B14F-4D97-AF65-F5344CB8AC3E}">
        <p14:creationId xmlns:p14="http://schemas.microsoft.com/office/powerpoint/2010/main" val="182140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Module Initiation and Boundary Region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88" y="2438399"/>
            <a:ext cx="6694297" cy="40635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015" y="2525569"/>
            <a:ext cx="4803567" cy="388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7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Overview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43" y="2438399"/>
            <a:ext cx="7494247" cy="3657601"/>
          </a:xfrm>
        </p:spPr>
      </p:pic>
    </p:spTree>
    <p:extLst>
      <p:ext uri="{BB962C8B-B14F-4D97-AF65-F5344CB8AC3E}">
        <p14:creationId xmlns:p14="http://schemas.microsoft.com/office/powerpoint/2010/main" val="339851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the MCU identifies the vehicle as parked on campus, Wi-Fi signal acquisition will be initiated</a:t>
            </a:r>
          </a:p>
          <a:p>
            <a:pPr lvl="1"/>
            <a:r>
              <a:rPr lang="en-US" dirty="0" smtClean="0"/>
              <a:t>Timeouts will be implemented to terminate the process if a connection cannot be established</a:t>
            </a:r>
          </a:p>
          <a:p>
            <a:r>
              <a:rPr lang="en-US" dirty="0" smtClean="0"/>
              <a:t>Network stability will be determined through the evaluation of the received </a:t>
            </a:r>
            <a:r>
              <a:rPr lang="en-US" dirty="0"/>
              <a:t>signal strength </a:t>
            </a:r>
            <a:r>
              <a:rPr lang="en-US" dirty="0" smtClean="0"/>
              <a:t>indicator (RSSI)</a:t>
            </a:r>
          </a:p>
          <a:p>
            <a:pPr lvl="1"/>
            <a:r>
              <a:rPr lang="en-US" dirty="0" smtClean="0"/>
              <a:t>A signal stronger than -80dBm is sufficient for reliable file transfer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AT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MCU will communicate with the ESP-12E via AT commands sent through a serial UART interface</a:t>
            </a:r>
          </a:p>
          <a:p>
            <a:pPr lvl="1"/>
            <a:r>
              <a:rPr lang="en-US" dirty="0" smtClean="0"/>
              <a:t>Set power mode</a:t>
            </a:r>
          </a:p>
          <a:p>
            <a:pPr lvl="1"/>
            <a:r>
              <a:rPr lang="en-US" dirty="0" smtClean="0"/>
              <a:t>Establish connection</a:t>
            </a:r>
          </a:p>
          <a:p>
            <a:pPr lvl="1"/>
            <a:r>
              <a:rPr lang="en-US" dirty="0" smtClean="0"/>
              <a:t>Manage file transfer</a:t>
            </a:r>
          </a:p>
          <a:p>
            <a:pPr lvl="1"/>
            <a:r>
              <a:rPr lang="en-US" dirty="0" smtClean="0"/>
              <a:t>Configure network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5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AT+CWJAP=</a:t>
            </a:r>
            <a:r>
              <a:rPr lang="en-US" dirty="0" err="1" smtClean="0"/>
              <a:t>ssid</a:t>
            </a:r>
            <a:r>
              <a:rPr lang="en-US" dirty="0" smtClean="0"/>
              <a:t>, </a:t>
            </a:r>
            <a:r>
              <a:rPr lang="en-US" dirty="0" err="1" smtClean="0"/>
              <a:t>pwd</a:t>
            </a:r>
            <a:r>
              <a:rPr lang="en-US" dirty="0" smtClean="0"/>
              <a:t>							Establish Connection</a:t>
            </a:r>
          </a:p>
          <a:p>
            <a:r>
              <a:rPr lang="en-US" dirty="0" smtClean="0"/>
              <a:t>AT+CWLAP=</a:t>
            </a:r>
            <a:r>
              <a:rPr lang="en-US" dirty="0" err="1" smtClean="0"/>
              <a:t>ssid</a:t>
            </a:r>
            <a:r>
              <a:rPr lang="en-US" dirty="0" smtClean="0"/>
              <a:t>, mac, </a:t>
            </a:r>
            <a:r>
              <a:rPr lang="en-US" dirty="0" err="1" smtClean="0"/>
              <a:t>ch</a:t>
            </a:r>
            <a:r>
              <a:rPr lang="en-US" dirty="0" smtClean="0"/>
              <a:t>						Returns RSSI of Network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Return string: +</a:t>
            </a:r>
            <a:r>
              <a:rPr lang="fr-FR" dirty="0" smtClean="0"/>
              <a:t>CWLAP</a:t>
            </a:r>
            <a:r>
              <a:rPr lang="fr-FR" dirty="0"/>
              <a:t>:(3</a:t>
            </a:r>
            <a:r>
              <a:rPr lang="fr-FR" dirty="0" smtClean="0"/>
              <a:t>,"UCF_WPA2",</a:t>
            </a:r>
            <a:r>
              <a:rPr lang="fr-FR" b="1" dirty="0" smtClean="0"/>
              <a:t>-</a:t>
            </a:r>
            <a:r>
              <a:rPr lang="fr-FR" b="1" dirty="0"/>
              <a:t>53</a:t>
            </a:r>
            <a:r>
              <a:rPr lang="fr-FR" dirty="0"/>
              <a:t>,"20:cf:30:ce:60:fe",</a:t>
            </a:r>
            <a:r>
              <a:rPr lang="fr-FR" dirty="0" smtClean="0"/>
              <a:t>11)</a:t>
            </a:r>
            <a:endParaRPr lang="en-US" dirty="0" smtClean="0"/>
          </a:p>
          <a:p>
            <a:r>
              <a:rPr lang="en-US" dirty="0" smtClean="0"/>
              <a:t>AT+CIPSTART=type, </a:t>
            </a:r>
            <a:r>
              <a:rPr lang="en-US" dirty="0" err="1" smtClean="0"/>
              <a:t>addr</a:t>
            </a:r>
            <a:r>
              <a:rPr lang="en-US" dirty="0" smtClean="0"/>
              <a:t>, port					Start TCP connection as client</a:t>
            </a:r>
          </a:p>
          <a:p>
            <a:r>
              <a:rPr lang="en-US" dirty="0" smtClean="0"/>
              <a:t>AT+CIPSEND									Send data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Successful transmission reciprocated w/ confirmation packet containing “+++”</a:t>
            </a:r>
          </a:p>
          <a:p>
            <a:r>
              <a:rPr lang="en-US" dirty="0" smtClean="0"/>
              <a:t>AT+CIPSTO=time								Set server timeout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8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66" y="444044"/>
            <a:ext cx="10018713" cy="1143000"/>
          </a:xfrm>
        </p:spPr>
        <p:txBody>
          <a:bodyPr>
            <a:noAutofit/>
          </a:bodyPr>
          <a:lstStyle/>
          <a:p>
            <a:r>
              <a:rPr lang="en-US" dirty="0" err="1" smtClean="0"/>
              <a:t>SparkFun</a:t>
            </a:r>
            <a:r>
              <a:rPr lang="en-US" dirty="0" smtClean="0"/>
              <a:t> </a:t>
            </a:r>
            <a:r>
              <a:rPr lang="en-US" dirty="0"/>
              <a:t>Serial Enabled </a:t>
            </a:r>
            <a:r>
              <a:rPr lang="en-US" dirty="0" smtClean="0"/>
              <a:t>16x2 LCD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9504532" cy="3493169"/>
          </a:xfrm>
        </p:spPr>
        <p:txBody>
          <a:bodyPr/>
          <a:lstStyle/>
          <a:p>
            <a:r>
              <a:rPr lang="en-US" dirty="0" smtClean="0"/>
              <a:t>Runs on 3.3V compatible with ATmega2560</a:t>
            </a:r>
          </a:p>
          <a:p>
            <a:r>
              <a:rPr lang="en-US" dirty="0" smtClean="0"/>
              <a:t>Can use 9600 baud rate</a:t>
            </a:r>
          </a:p>
          <a:p>
            <a:r>
              <a:rPr lang="en-US" dirty="0" smtClean="0"/>
              <a:t>Uses 3 wires serial to connect to ATmega2560</a:t>
            </a:r>
          </a:p>
          <a:p>
            <a:r>
              <a:rPr lang="en-US" dirty="0" smtClean="0"/>
              <a:t>Used to show data collected from OBD-II and successful data transfer</a:t>
            </a:r>
          </a:p>
          <a:p>
            <a:r>
              <a:rPr lang="en-US" dirty="0" smtClean="0"/>
              <a:t>Only used for Senior Design because FSEC does not want interaction between the device and user.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530" y="1079712"/>
            <a:ext cx="2396533" cy="23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99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 Distribution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382849"/>
              </p:ext>
            </p:extLst>
          </p:nvPr>
        </p:nvGraphicFramePr>
        <p:xfrm>
          <a:off x="1484313" y="2667000"/>
          <a:ext cx="10221913" cy="1752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75336"/>
                <a:gridCol w="1928166"/>
                <a:gridCol w="1530019"/>
                <a:gridCol w="1737720"/>
                <a:gridCol w="1675336"/>
                <a:gridCol w="16753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Wireless Communications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Vehicle Interface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PCB Design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Hassan Siddiqui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Justin Wright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Zachary Ross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0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and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Wi-Fi propagation range</a:t>
            </a:r>
          </a:p>
          <a:p>
            <a:endParaRPr lang="en-US" dirty="0" smtClean="0"/>
          </a:p>
          <a:p>
            <a:r>
              <a:rPr lang="en-US" dirty="0" smtClean="0"/>
              <a:t>Efficiency of Patch on Top GPS antenna</a:t>
            </a:r>
          </a:p>
          <a:p>
            <a:endParaRPr lang="en-US" dirty="0" smtClean="0"/>
          </a:p>
          <a:p>
            <a:r>
              <a:rPr lang="en-US" dirty="0" smtClean="0"/>
              <a:t>Proprietary Vehicle Interfacing </a:t>
            </a:r>
          </a:p>
        </p:txBody>
      </p:sp>
    </p:spTree>
    <p:extLst>
      <p:ext uri="{BB962C8B-B14F-4D97-AF65-F5344CB8AC3E}">
        <p14:creationId xmlns:p14="http://schemas.microsoft.com/office/powerpoint/2010/main" val="2522018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Progres</a:t>
            </a:r>
            <a:r>
              <a:rPr lang="en-US" dirty="0"/>
              <a:t>s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929623"/>
              </p:ext>
            </p:extLst>
          </p:nvPr>
        </p:nvGraphicFramePr>
        <p:xfrm>
          <a:off x="1484313" y="2667000"/>
          <a:ext cx="10018712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811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32509"/>
            <a:ext cx="10018713" cy="1752599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347885"/>
              </p:ext>
            </p:extLst>
          </p:nvPr>
        </p:nvGraphicFramePr>
        <p:xfrm>
          <a:off x="3091220" y="1721426"/>
          <a:ext cx="6804892" cy="4844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Worksheet" r:id="rId3" imgW="7038900" imgH="5010060" progId="Excel.Sheet.12">
                  <p:embed/>
                </p:oleObj>
              </mc:Choice>
              <mc:Fallback>
                <p:oleObj name="Worksheet" r:id="rId3" imgW="7038900" imgH="50100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1220" y="1721426"/>
                        <a:ext cx="6804892" cy="4844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23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09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Vehicle interface for characteristics transportation data capture</a:t>
            </a:r>
          </a:p>
          <a:p>
            <a:pPr lvl="1"/>
            <a:r>
              <a:rPr lang="en-US" dirty="0" smtClean="0"/>
              <a:t>Engine load and fuel combustion rates</a:t>
            </a:r>
          </a:p>
          <a:p>
            <a:pPr lvl="1"/>
            <a:r>
              <a:rPr lang="en-US" dirty="0" smtClean="0"/>
              <a:t>Time spent  and location on campus</a:t>
            </a:r>
          </a:p>
          <a:p>
            <a:pPr lvl="1"/>
            <a:r>
              <a:rPr lang="en-US" dirty="0" smtClean="0"/>
              <a:t>Battery health and charge capacity </a:t>
            </a:r>
          </a:p>
          <a:p>
            <a:r>
              <a:rPr lang="en-US" dirty="0" smtClean="0"/>
              <a:t>Compatible with both Internal Combustion Engine and Electric Vehicles</a:t>
            </a:r>
          </a:p>
          <a:p>
            <a:r>
              <a:rPr lang="en-US" dirty="0" smtClean="0"/>
              <a:t>Wireless Communication with database</a:t>
            </a:r>
          </a:p>
          <a:p>
            <a:r>
              <a:rPr lang="en-US" dirty="0" smtClean="0"/>
              <a:t>Minimal </a:t>
            </a:r>
            <a:r>
              <a:rPr lang="en-US" dirty="0"/>
              <a:t>U</a:t>
            </a:r>
            <a:r>
              <a:rPr lang="en-US" dirty="0" smtClean="0"/>
              <a:t>ser Interface required</a:t>
            </a:r>
          </a:p>
          <a:p>
            <a:pPr lvl="1"/>
            <a:r>
              <a:rPr lang="en-US" dirty="0" smtClean="0"/>
              <a:t>Autonomous functionality</a:t>
            </a:r>
          </a:p>
        </p:txBody>
      </p:sp>
    </p:spTree>
    <p:extLst>
      <p:ext uri="{BB962C8B-B14F-4D97-AF65-F5344CB8AC3E}">
        <p14:creationId xmlns:p14="http://schemas.microsoft.com/office/powerpoint/2010/main" val="177809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Power design</a:t>
            </a:r>
          </a:p>
          <a:p>
            <a:r>
              <a:rPr lang="en-US" dirty="0" smtClean="0"/>
              <a:t>Minimal/Non-invasive package</a:t>
            </a:r>
          </a:p>
          <a:p>
            <a:r>
              <a:rPr lang="en-US" dirty="0" smtClean="0"/>
              <a:t>Robust vehicle compatibility</a:t>
            </a:r>
          </a:p>
          <a:p>
            <a:r>
              <a:rPr lang="en-US" dirty="0" smtClean="0"/>
              <a:t>High reliability</a:t>
            </a:r>
          </a:p>
          <a:p>
            <a:r>
              <a:rPr lang="en-US" dirty="0" smtClean="0"/>
              <a:t>Resistant to temperature fluctuations</a:t>
            </a:r>
          </a:p>
          <a:p>
            <a:r>
              <a:rPr lang="en-US" dirty="0" smtClean="0"/>
              <a:t>Autonomous data logging and transmission</a:t>
            </a:r>
          </a:p>
        </p:txBody>
      </p:sp>
    </p:spTree>
    <p:extLst>
      <p:ext uri="{BB962C8B-B14F-4D97-AF65-F5344CB8AC3E}">
        <p14:creationId xmlns:p14="http://schemas.microsoft.com/office/powerpoint/2010/main" val="427604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Powered by 12V Lead-Acid car battery</a:t>
            </a:r>
          </a:p>
          <a:p>
            <a:r>
              <a:rPr lang="en-US" dirty="0" smtClean="0"/>
              <a:t>Compatible with various vehicle makes and models</a:t>
            </a:r>
          </a:p>
          <a:p>
            <a:pPr lvl="1"/>
            <a:r>
              <a:rPr lang="en-US" dirty="0" smtClean="0"/>
              <a:t>Internal Combustion Engines (ICEs) produced after 1996</a:t>
            </a:r>
          </a:p>
          <a:p>
            <a:pPr lvl="1"/>
            <a:r>
              <a:rPr lang="en-US" dirty="0" smtClean="0"/>
              <a:t>Electric Nissan LEAF provided by FSEC</a:t>
            </a:r>
          </a:p>
          <a:p>
            <a:r>
              <a:rPr lang="en-US" dirty="0" smtClean="0"/>
              <a:t>10cm x 10cm x 20cm Package Dimensions</a:t>
            </a:r>
          </a:p>
          <a:p>
            <a:r>
              <a:rPr lang="en-US" dirty="0" smtClean="0"/>
              <a:t>Resistant </a:t>
            </a:r>
            <a:r>
              <a:rPr lang="en-US" dirty="0"/>
              <a:t>to </a:t>
            </a:r>
            <a:r>
              <a:rPr lang="en-US" dirty="0" smtClean="0"/>
              <a:t>50°C/</a:t>
            </a:r>
            <a:r>
              <a:rPr lang="en-US" dirty="0" err="1" smtClean="0"/>
              <a:t>hr</a:t>
            </a:r>
            <a:r>
              <a:rPr lang="en-US" dirty="0" smtClean="0"/>
              <a:t> temperature fluctuations</a:t>
            </a:r>
          </a:p>
          <a:p>
            <a:r>
              <a:rPr lang="en-US" dirty="0" smtClean="0"/>
              <a:t>Per-Second data point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2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 of System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13" y="2440077"/>
            <a:ext cx="6328507" cy="3120844"/>
          </a:xfrm>
        </p:spPr>
      </p:pic>
    </p:spTree>
    <p:extLst>
      <p:ext uri="{BB962C8B-B14F-4D97-AF65-F5344CB8AC3E}">
        <p14:creationId xmlns:p14="http://schemas.microsoft.com/office/powerpoint/2010/main" val="296011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MCU Comparison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ATmega2560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Digital I/O Ports: 54</a:t>
            </a:r>
          </a:p>
          <a:p>
            <a:r>
              <a:rPr lang="en-US" dirty="0" smtClean="0"/>
              <a:t>Clock Speed: 16MHz</a:t>
            </a:r>
          </a:p>
          <a:p>
            <a:r>
              <a:rPr lang="en-US" dirty="0" smtClean="0"/>
              <a:t>Analog Ports: 16</a:t>
            </a:r>
          </a:p>
          <a:p>
            <a:r>
              <a:rPr lang="en-US" dirty="0" smtClean="0"/>
              <a:t>Operating Current: 50mA</a:t>
            </a:r>
          </a:p>
          <a:p>
            <a:r>
              <a:rPr lang="en-US" dirty="0" smtClean="0"/>
              <a:t>Flash Memory: 248KB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ATmega328P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Digital I/O Ports</a:t>
            </a:r>
            <a:r>
              <a:rPr lang="en-US" dirty="0" smtClean="0"/>
              <a:t>: 14</a:t>
            </a:r>
            <a:endParaRPr lang="en-US" dirty="0"/>
          </a:p>
          <a:p>
            <a:r>
              <a:rPr lang="en-US" dirty="0"/>
              <a:t>Clock Speed</a:t>
            </a:r>
            <a:r>
              <a:rPr lang="en-US" dirty="0" smtClean="0"/>
              <a:t>: 16MHz</a:t>
            </a:r>
            <a:endParaRPr lang="en-US" dirty="0"/>
          </a:p>
          <a:p>
            <a:r>
              <a:rPr lang="en-US" dirty="0"/>
              <a:t>Analog Ports</a:t>
            </a:r>
            <a:r>
              <a:rPr lang="en-US" dirty="0" smtClean="0"/>
              <a:t>: 6</a:t>
            </a:r>
            <a:endParaRPr lang="en-US" dirty="0"/>
          </a:p>
          <a:p>
            <a:r>
              <a:rPr lang="en-US" dirty="0"/>
              <a:t>Operating Current</a:t>
            </a:r>
            <a:r>
              <a:rPr lang="en-US" dirty="0" smtClean="0"/>
              <a:t>: 50mA</a:t>
            </a:r>
            <a:endParaRPr lang="en-US" dirty="0"/>
          </a:p>
          <a:p>
            <a:r>
              <a:rPr lang="en-US" dirty="0"/>
              <a:t>Flash Memory: </a:t>
            </a:r>
            <a:r>
              <a:rPr lang="en-US" dirty="0" smtClean="0"/>
              <a:t>31.5KB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45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Comparison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CC3100 MOD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RX </a:t>
            </a:r>
            <a:r>
              <a:rPr lang="en-US" dirty="0"/>
              <a:t>Sensitivity</a:t>
            </a:r>
            <a:r>
              <a:rPr lang="en-US" dirty="0" smtClean="0"/>
              <a:t>: -94dBm</a:t>
            </a:r>
            <a:endParaRPr lang="en-US" dirty="0"/>
          </a:p>
          <a:p>
            <a:r>
              <a:rPr lang="en-US" dirty="0"/>
              <a:t>Rx Operating Current</a:t>
            </a:r>
            <a:r>
              <a:rPr lang="en-US" dirty="0" smtClean="0"/>
              <a:t>: 53mA</a:t>
            </a:r>
            <a:endParaRPr lang="en-US" dirty="0"/>
          </a:p>
          <a:p>
            <a:r>
              <a:rPr lang="en-US" dirty="0"/>
              <a:t>UART Transmission Limit</a:t>
            </a:r>
            <a:r>
              <a:rPr lang="en-US" dirty="0" smtClean="0"/>
              <a:t>: 3 Mbps</a:t>
            </a:r>
            <a:endParaRPr lang="en-US" dirty="0"/>
          </a:p>
          <a:p>
            <a:r>
              <a:rPr lang="en-US" dirty="0"/>
              <a:t>Package </a:t>
            </a:r>
            <a:r>
              <a:rPr lang="en-US" dirty="0" smtClean="0"/>
              <a:t>Size: 20.5mm x 17.5mm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ESP-12E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RX Sensitivity: -98dBm</a:t>
            </a:r>
          </a:p>
          <a:p>
            <a:r>
              <a:rPr lang="en-US" dirty="0" smtClean="0"/>
              <a:t>Rx Operating Current: 50mA</a:t>
            </a:r>
          </a:p>
          <a:p>
            <a:r>
              <a:rPr lang="en-US" dirty="0" smtClean="0"/>
              <a:t>UART Transmission Limit: 4.5 Mbps</a:t>
            </a:r>
          </a:p>
          <a:p>
            <a:r>
              <a:rPr lang="en-US" dirty="0" smtClean="0"/>
              <a:t>Package Size: 24mm x 16mm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87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901</TotalTime>
  <Words>1014</Words>
  <Application>Microsoft Office PowerPoint</Application>
  <PresentationFormat>Widescreen</PresentationFormat>
  <Paragraphs>233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Cambria Math</vt:lpstr>
      <vt:lpstr>Corbel</vt:lpstr>
      <vt:lpstr>Times New Roman</vt:lpstr>
      <vt:lpstr>Parallax</vt:lpstr>
      <vt:lpstr>Worksheet</vt:lpstr>
      <vt:lpstr>Auto-Logger Sponsored by Florida Solar Energy Center</vt:lpstr>
      <vt:lpstr>Real Time Clock DS1307</vt:lpstr>
      <vt:lpstr>SparkFun Serial Enabled 16x2 LCD </vt:lpstr>
      <vt:lpstr>Project Overview</vt:lpstr>
      <vt:lpstr>Project Goals</vt:lpstr>
      <vt:lpstr>Project Specifications</vt:lpstr>
      <vt:lpstr>Block Diagram of System</vt:lpstr>
      <vt:lpstr>MCU Comparison</vt:lpstr>
      <vt:lpstr>Wi-Fi Comparison</vt:lpstr>
      <vt:lpstr>ESP-12E Additional Functionality </vt:lpstr>
      <vt:lpstr>GPS Comparison</vt:lpstr>
      <vt:lpstr>Device Schematic</vt:lpstr>
      <vt:lpstr>PCB Design</vt:lpstr>
      <vt:lpstr>OBD-II Interface Capabilities</vt:lpstr>
      <vt:lpstr>OBD-II to UART Conversion Overview</vt:lpstr>
      <vt:lpstr>OBD-II to UART Conversion Overview</vt:lpstr>
      <vt:lpstr>Operating Modes</vt:lpstr>
      <vt:lpstr>Operating Modes</vt:lpstr>
      <vt:lpstr>Data Storage and Reliability</vt:lpstr>
      <vt:lpstr>Example Mobile Data Log File name: 160607.093016.txt</vt:lpstr>
      <vt:lpstr>Example Static Data Log File Name: </vt:lpstr>
      <vt:lpstr>Power Evaluation</vt:lpstr>
      <vt:lpstr>Interpreting NMEA Sentences</vt:lpstr>
      <vt:lpstr>GPS Module Configuration</vt:lpstr>
      <vt:lpstr>GPS Module Initiation and Boundary Region</vt:lpstr>
      <vt:lpstr>Communications Overview</vt:lpstr>
      <vt:lpstr>Signal Acquisition</vt:lpstr>
      <vt:lpstr>Serial AT Commands</vt:lpstr>
      <vt:lpstr>Useful Commands</vt:lpstr>
      <vt:lpstr>Work Distribution</vt:lpstr>
      <vt:lpstr>Issues and Concerns</vt:lpstr>
      <vt:lpstr>Current Progress</vt:lpstr>
      <vt:lpstr>Budget</vt:lpstr>
      <vt:lpstr>Questions?</vt:lpstr>
    </vt:vector>
  </TitlesOfParts>
  <Company>UCF Libraries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Auto-Logger Sponsored by Florida Solar Energy Center</dc:title>
  <dc:creator>Zachary Ross</dc:creator>
  <cp:lastModifiedBy>Hassan Siddiqui</cp:lastModifiedBy>
  <cp:revision>58</cp:revision>
  <dcterms:created xsi:type="dcterms:W3CDTF">2016-05-28T15:38:20Z</dcterms:created>
  <dcterms:modified xsi:type="dcterms:W3CDTF">2016-06-06T19:33:36Z</dcterms:modified>
</cp:coreProperties>
</file>